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257" r:id="rId3"/>
    <p:sldId id="273" r:id="rId4"/>
    <p:sldId id="272" r:id="rId5"/>
    <p:sldId id="264" r:id="rId6"/>
    <p:sldId id="263" r:id="rId7"/>
    <p:sldId id="265" r:id="rId8"/>
    <p:sldId id="259" r:id="rId9"/>
    <p:sldId id="261" r:id="rId10"/>
    <p:sldId id="260" r:id="rId11"/>
    <p:sldId id="275" r:id="rId12"/>
    <p:sldId id="258" r:id="rId13"/>
    <p:sldId id="271" r:id="rId14"/>
    <p:sldId id="262" r:id="rId15"/>
    <p:sldId id="270" r:id="rId16"/>
    <p:sldId id="274" r:id="rId17"/>
    <p:sldId id="269" r:id="rId18"/>
    <p:sldId id="268" r:id="rId19"/>
    <p:sldId id="266" r:id="rId20"/>
    <p:sldId id="267" r:id="rId21"/>
    <p:sldId id="293" r:id="rId22"/>
    <p:sldId id="282" r:id="rId23"/>
    <p:sldId id="287" r:id="rId24"/>
    <p:sldId id="283" r:id="rId25"/>
    <p:sldId id="286" r:id="rId26"/>
    <p:sldId id="285" r:id="rId27"/>
    <p:sldId id="288" r:id="rId28"/>
    <p:sldId id="295" r:id="rId29"/>
    <p:sldId id="277" r:id="rId30"/>
    <p:sldId id="278" r:id="rId31"/>
    <p:sldId id="279" r:id="rId32"/>
    <p:sldId id="281" r:id="rId33"/>
    <p:sldId id="280" r:id="rId34"/>
    <p:sldId id="284" r:id="rId35"/>
    <p:sldId id="294"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439" autoAdjust="0"/>
  </p:normalViewPr>
  <p:slideViewPr>
    <p:cSldViewPr snapToGrid="0" snapToObjects="1">
      <p:cViewPr varScale="1">
        <p:scale>
          <a:sx n="69" d="100"/>
          <a:sy n="69" d="100"/>
        </p:scale>
        <p:origin x="-197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printerSettings" Target="printerSettings/printerSettings1.bin"/><Relationship Id="rId39" Type="http://schemas.openxmlformats.org/officeDocument/2006/relationships/presProps" Target="presProps.xml"/><Relationship Id="rId40" Type="http://schemas.openxmlformats.org/officeDocument/2006/relationships/viewProps" Target="viewProps.xml"/><Relationship Id="rId41" Type="http://schemas.openxmlformats.org/officeDocument/2006/relationships/theme" Target="theme/theme1.xml"/><Relationship Id="rId4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C5F933-50F2-BC4E-967C-10C97DBF8B62}" type="datetimeFigureOut">
              <a:rPr lang="en-US" smtClean="0"/>
              <a:t>9/28/16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9C8F02-BD8B-0C47-822E-D151931AAF44}" type="slidenum">
              <a:rPr lang="en-US" smtClean="0"/>
              <a:t>‹#›</a:t>
            </a:fld>
            <a:endParaRPr lang="en-US"/>
          </a:p>
        </p:txBody>
      </p:sp>
    </p:spTree>
    <p:extLst>
      <p:ext uri="{BB962C8B-B14F-4D97-AF65-F5344CB8AC3E}">
        <p14:creationId xmlns:p14="http://schemas.microsoft.com/office/powerpoint/2010/main" val="177349913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Living</a:t>
            </a:r>
            <a:r>
              <a:rPr lang="en-US" baseline="0" dirty="0" smtClean="0"/>
              <a:t> City Exhibition ICA 1963</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a:t>
            </a:fld>
            <a:endParaRPr lang="en-US"/>
          </a:p>
        </p:txBody>
      </p:sp>
    </p:spTree>
    <p:extLst>
      <p:ext uri="{BB962C8B-B14F-4D97-AF65-F5344CB8AC3E}">
        <p14:creationId xmlns:p14="http://schemas.microsoft.com/office/powerpoint/2010/main" val="403157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Plug-in-City is a mega-structure with no buildings, just a massive framework into which dwellings in the form of cells or </a:t>
            </a:r>
            <a:r>
              <a:rPr lang="en-US" dirty="0" err="1" smtClean="0"/>
              <a:t>standardised</a:t>
            </a:r>
            <a:r>
              <a:rPr lang="en-US" dirty="0" smtClean="0"/>
              <a:t> components could be slotted. The machine had taken over and people were the raw material being processed, the difference being that people are meant to enjoy the experience.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12</a:t>
            </a:fld>
            <a:endParaRPr lang="en-US"/>
          </a:p>
        </p:txBody>
      </p:sp>
    </p:spTree>
    <p:extLst>
      <p:ext uri="{BB962C8B-B14F-4D97-AF65-F5344CB8AC3E}">
        <p14:creationId xmlns:p14="http://schemas.microsoft.com/office/powerpoint/2010/main" val="2376157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Speculative series of proposals for a computer-controlled city designed for change with removable elements plugged into a ‘</a:t>
            </a:r>
            <a:r>
              <a:rPr lang="en-US" dirty="0" err="1" smtClean="0"/>
              <a:t>megastructure</a:t>
            </a:r>
            <a:r>
              <a:rPr lang="en-US" smtClean="0"/>
              <a:t>’ service framework.</a:t>
            </a:r>
            <a:endParaRPr lang="en-US"/>
          </a:p>
        </p:txBody>
      </p:sp>
      <p:sp>
        <p:nvSpPr>
          <p:cNvPr id="4" name="Slide Number Placeholder 3"/>
          <p:cNvSpPr>
            <a:spLocks noGrp="1"/>
          </p:cNvSpPr>
          <p:nvPr>
            <p:ph type="sldNum" sz="quarter" idx="10"/>
          </p:nvPr>
        </p:nvSpPr>
        <p:spPr/>
        <p:txBody>
          <a:bodyPr/>
          <a:lstStyle/>
          <a:p>
            <a:fld id="{FA9C8F02-BD8B-0C47-822E-D151931AAF44}" type="slidenum">
              <a:rPr lang="en-US" smtClean="0"/>
              <a:t>15</a:t>
            </a:fld>
            <a:endParaRPr lang="en-US"/>
          </a:p>
        </p:txBody>
      </p:sp>
    </p:spTree>
    <p:extLst>
      <p:ext uri="{BB962C8B-B14F-4D97-AF65-F5344CB8AC3E}">
        <p14:creationId xmlns:p14="http://schemas.microsoft.com/office/powerpoint/2010/main" val="38839112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16</a:t>
            </a:fld>
            <a:endParaRPr lang="en-US"/>
          </a:p>
        </p:txBody>
      </p:sp>
    </p:spTree>
    <p:extLst>
      <p:ext uri="{BB962C8B-B14F-4D97-AF65-F5344CB8AC3E}">
        <p14:creationId xmlns:p14="http://schemas.microsoft.com/office/powerpoint/2010/main" val="2376157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Speculative study showing the spread of Plug-in City over England.</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17</a:t>
            </a:fld>
            <a:endParaRPr lang="en-US"/>
          </a:p>
        </p:txBody>
      </p:sp>
    </p:spTree>
    <p:extLst>
      <p:ext uri="{BB962C8B-B14F-4D97-AF65-F5344CB8AC3E}">
        <p14:creationId xmlns:p14="http://schemas.microsoft.com/office/powerpoint/2010/main" val="28059562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18</a:t>
            </a:fld>
            <a:endParaRPr lang="en-US"/>
          </a:p>
        </p:txBody>
      </p:sp>
    </p:spTree>
    <p:extLst>
      <p:ext uri="{BB962C8B-B14F-4D97-AF65-F5344CB8AC3E}">
        <p14:creationId xmlns:p14="http://schemas.microsoft.com/office/powerpoint/2010/main" val="161601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Osaka World Exhibition 1970</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20</a:t>
            </a:fld>
            <a:endParaRPr lang="en-US"/>
          </a:p>
        </p:txBody>
      </p:sp>
    </p:spTree>
    <p:extLst>
      <p:ext uri="{BB962C8B-B14F-4D97-AF65-F5344CB8AC3E}">
        <p14:creationId xmlns:p14="http://schemas.microsoft.com/office/powerpoint/2010/main" val="2342735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21</a:t>
            </a:fld>
            <a:endParaRPr lang="en-US"/>
          </a:p>
        </p:txBody>
      </p:sp>
    </p:spTree>
    <p:extLst>
      <p:ext uri="{BB962C8B-B14F-4D97-AF65-F5344CB8AC3E}">
        <p14:creationId xmlns:p14="http://schemas.microsoft.com/office/powerpoint/2010/main" val="161601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Contemptuous of the long reign of Modernism, which they felt had sold itself as a cure to society’s ills and never delivered.  </a:t>
            </a:r>
            <a:r>
              <a:rPr lang="en-US" dirty="0" err="1" smtClean="0"/>
              <a:t>Superstudio</a:t>
            </a:r>
            <a:r>
              <a:rPr lang="en-US" dirty="0" smtClean="0"/>
              <a:t> would be known for its conceptual architecture works, most notably the 1969 Continuous Monument: An Architectural Model for Total Urbanization.</a:t>
            </a:r>
          </a:p>
          <a:p>
            <a:endParaRPr lang="en-US" dirty="0" smtClean="0"/>
          </a:p>
          <a:p>
            <a:r>
              <a:rPr lang="en-US" dirty="0" smtClean="0"/>
              <a:t>The world rendered uniform</a:t>
            </a:r>
            <a:r>
              <a:rPr lang="en-US" baseline="0" dirty="0" smtClean="0"/>
              <a:t> by technology, culture and all other forms of cultural imperialism.</a:t>
            </a:r>
            <a:endParaRPr lang="en-US" dirty="0" smtClean="0"/>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22</a:t>
            </a:fld>
            <a:endParaRPr lang="en-US"/>
          </a:p>
        </p:txBody>
      </p:sp>
    </p:spTree>
    <p:extLst>
      <p:ext uri="{BB962C8B-B14F-4D97-AF65-F5344CB8AC3E}">
        <p14:creationId xmlns:p14="http://schemas.microsoft.com/office/powerpoint/2010/main" val="29853203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proposed that vast, gridded </a:t>
            </a:r>
            <a:r>
              <a:rPr lang="en-US" dirty="0" err="1" smtClean="0"/>
              <a:t>megastructures</a:t>
            </a:r>
            <a:r>
              <a:rPr lang="en-US" dirty="0" smtClean="0"/>
              <a:t> would stretch across world capitals and pristine natural landscapes — spanning the earth, even into outer space. Among the most famous images is a striking view of Lower Manhattan enveloped by a horizontal monolith. The works have a trippy verve, but they were meant as a metaphor for the ills of globalization and unchecked proliferation of homogeneous modern architecture.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23</a:t>
            </a:fld>
            <a:endParaRPr lang="en-US"/>
          </a:p>
        </p:txBody>
      </p:sp>
    </p:spTree>
    <p:extLst>
      <p:ext uri="{BB962C8B-B14F-4D97-AF65-F5344CB8AC3E}">
        <p14:creationId xmlns:p14="http://schemas.microsoft.com/office/powerpoint/2010/main" val="25876696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gallery shows and museum exhibitions, the collective shared its mind-bending </a:t>
            </a:r>
            <a:r>
              <a:rPr lang="en-US" dirty="0" err="1" smtClean="0"/>
              <a:t>dystopic</a:t>
            </a:r>
            <a:r>
              <a:rPr lang="en-US" dirty="0" smtClean="0"/>
              <a:t> visions: hulking buildings overtaking cities, giant golden pyramids and flying silver pods invading the bucolic countryside...”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24</a:t>
            </a:fld>
            <a:endParaRPr lang="en-US"/>
          </a:p>
        </p:txBody>
      </p:sp>
    </p:spTree>
    <p:extLst>
      <p:ext uri="{BB962C8B-B14F-4D97-AF65-F5344CB8AC3E}">
        <p14:creationId xmlns:p14="http://schemas.microsoft.com/office/powerpoint/2010/main" val="195872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Archigram</a:t>
            </a:r>
            <a:r>
              <a:rPr lang="en-US" baseline="0" dirty="0" smtClean="0"/>
              <a:t> statement:</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We are in a European city, of long-established precedents, but with no clear way ahead for us to build upon them. The re-creation of environment is too often a jaded process, having to do only with densities, allocations of space, fulfillment of regulations: the spirit of cities is lost in the process. It is from America that the real warning has come. William H. Whyte in the </a:t>
            </a:r>
            <a:r>
              <a:rPr lang="en-US" i="1" dirty="0" smtClean="0"/>
              <a:t>Exploding Metropolis</a:t>
            </a:r>
            <a:r>
              <a:rPr lang="en-US" dirty="0" smtClean="0"/>
              <a:t> and more recently Jane Jacobs in </a:t>
            </a:r>
            <a:r>
              <a:rPr lang="en-US" i="1" dirty="0" smtClean="0"/>
              <a:t>Death and Life of Great American Cities</a:t>
            </a:r>
            <a:r>
              <a:rPr lang="en-US" dirty="0" smtClean="0"/>
              <a:t> treat the threat of the denouement of city </a:t>
            </a:r>
            <a:r>
              <a:rPr lang="en-US" dirty="0" err="1" smtClean="0"/>
              <a:t>centres</a:t>
            </a:r>
            <a:r>
              <a:rPr lang="en-US" dirty="0" smtClean="0"/>
              <a:t> with a concern that is at the same time intelligent and frightening. </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4</a:t>
            </a:fld>
            <a:endParaRPr lang="en-US"/>
          </a:p>
        </p:txBody>
      </p:sp>
    </p:spTree>
    <p:extLst>
      <p:ext uri="{BB962C8B-B14F-4D97-AF65-F5344CB8AC3E}">
        <p14:creationId xmlns:p14="http://schemas.microsoft.com/office/powerpoint/2010/main" val="2289580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Satirically</a:t>
            </a:r>
            <a:r>
              <a:rPr lang="en-US" baseline="0" dirty="0" smtClean="0"/>
              <a:t> in line with </a:t>
            </a:r>
            <a:r>
              <a:rPr lang="en-US" baseline="0" dirty="0" err="1" smtClean="0"/>
              <a:t>Archigram</a:t>
            </a:r>
            <a:r>
              <a:rPr lang="en-US" baseline="0" dirty="0" smtClean="0"/>
              <a:t>, they designed the </a:t>
            </a:r>
            <a:r>
              <a:rPr lang="en-US" dirty="0" err="1" smtClean="0"/>
              <a:t>Supersurface</a:t>
            </a:r>
            <a:r>
              <a:rPr lang="en-US" dirty="0" smtClean="0"/>
              <a:t>, a network of energy that would replace objects and buildings with a grid — an essential theme in all their projects — which people could access by simply plugging in. Then, such an idea was radical; now, of course, it feels eerily prophetic.</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25</a:t>
            </a:fld>
            <a:endParaRPr lang="en-US"/>
          </a:p>
        </p:txBody>
      </p:sp>
    </p:spTree>
    <p:extLst>
      <p:ext uri="{BB962C8B-B14F-4D97-AF65-F5344CB8AC3E}">
        <p14:creationId xmlns:p14="http://schemas.microsoft.com/office/powerpoint/2010/main" val="3456190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idea for </a:t>
            </a:r>
            <a:r>
              <a:rPr lang="en-US" dirty="0" err="1" smtClean="0"/>
              <a:t>Supersurface</a:t>
            </a:r>
            <a:r>
              <a:rPr lang="en-US" dirty="0" smtClean="0"/>
              <a:t> was kind of a pre-vision of what became the Internet.  It was a</a:t>
            </a:r>
            <a:r>
              <a:rPr lang="en-US" baseline="0" dirty="0" smtClean="0"/>
              <a:t> utopian vision where </a:t>
            </a:r>
            <a:r>
              <a:rPr lang="en-US" dirty="0" smtClean="0"/>
              <a:t>people live a nomadic existence, freed from repetitive work, consumerist desires, hierarchies of power and violence.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26</a:t>
            </a:fld>
            <a:endParaRPr lang="en-US"/>
          </a:p>
        </p:txBody>
      </p:sp>
    </p:spTree>
    <p:extLst>
      <p:ext uri="{BB962C8B-B14F-4D97-AF65-F5344CB8AC3E}">
        <p14:creationId xmlns:p14="http://schemas.microsoft.com/office/powerpoint/2010/main" val="17189788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1960, when engineer Buckminster Fuller proposed a two mile "geodesic dome spanning Midtown Manhattan that would regulate weather and reduce air pollution.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27</a:t>
            </a:fld>
            <a:endParaRPr lang="en-US"/>
          </a:p>
        </p:txBody>
      </p:sp>
    </p:spTree>
    <p:extLst>
      <p:ext uri="{BB962C8B-B14F-4D97-AF65-F5344CB8AC3E}">
        <p14:creationId xmlns:p14="http://schemas.microsoft.com/office/powerpoint/2010/main" val="39966328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Buildings would not be heated and cooled separately, instead the entire dome would be kept at a moderate temperature level. Presumably, in-dome apartments would have higher rents! </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28</a:t>
            </a:fld>
            <a:endParaRPr lang="en-US"/>
          </a:p>
        </p:txBody>
      </p:sp>
    </p:spTree>
    <p:extLst>
      <p:ext uri="{BB962C8B-B14F-4D97-AF65-F5344CB8AC3E}">
        <p14:creationId xmlns:p14="http://schemas.microsoft.com/office/powerpoint/2010/main" val="1104313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NYT Critic </a:t>
            </a:r>
            <a:r>
              <a:rPr lang="en-US" dirty="0" err="1" smtClean="0"/>
              <a:t>Nikil</a:t>
            </a:r>
            <a:r>
              <a:rPr lang="en-US" dirty="0" smtClean="0"/>
              <a:t> </a:t>
            </a:r>
            <a:r>
              <a:rPr lang="en-US" dirty="0" err="1" smtClean="0"/>
              <a:t>Saval</a:t>
            </a:r>
            <a:r>
              <a:rPr lang="en-US" dirty="0" smtClean="0"/>
              <a:t>:</a:t>
            </a:r>
          </a:p>
          <a:p>
            <a:r>
              <a:rPr lang="en-US" dirty="0" smtClean="0"/>
              <a:t>“Hippie Modernism.” Out of the ferment of the ’60s came a spectacular brew of experiments that softened the edge of the bureaucratic architecture of Modernism and explored new shapes and styles of building, new ideas about how to live and work. In the world of the counterculture, round and pliant was good; sharp and angular was bad.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29</a:t>
            </a:fld>
            <a:endParaRPr lang="en-US"/>
          </a:p>
        </p:txBody>
      </p:sp>
    </p:spTree>
    <p:extLst>
      <p:ext uri="{BB962C8B-B14F-4D97-AF65-F5344CB8AC3E}">
        <p14:creationId xmlns:p14="http://schemas.microsoft.com/office/powerpoint/2010/main" val="3061402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Now those same undulations have found their way back to us, in the form of impregnable corporate campuses for the future-plotting, world-dominating, “don’t be evil” tech industry.</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30</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new unearthly Silicon Valley campuses represent the triumph of privatized commons, of a verdant natural world sheltered for the few. Neither the Google nor Apple campus is open to the public. </a:t>
            </a:r>
          </a:p>
          <a:p>
            <a:endParaRPr lang="en-US" dirty="0" smtClean="0"/>
          </a:p>
          <a:p>
            <a:r>
              <a:rPr lang="en-US" dirty="0" smtClean="0"/>
              <a:t>Well after the orchards of Northern California were overwhelmed by glass corporate office boxes and suburban tracts, the tech companies find themselves looking longingly at an </a:t>
            </a:r>
            <a:r>
              <a:rPr lang="en-US" dirty="0" err="1" smtClean="0"/>
              <a:t>Edenic</a:t>
            </a:r>
            <a:r>
              <a:rPr lang="en-US" dirty="0" smtClean="0"/>
              <a:t>, </a:t>
            </a:r>
            <a:r>
              <a:rPr lang="en-US" dirty="0" err="1" smtClean="0"/>
              <a:t>prelapsarian</a:t>
            </a:r>
            <a:r>
              <a:rPr lang="en-US" dirty="0" smtClean="0"/>
              <a:t> moment, when it seemed that — to adapt a more recent slogan — another world was possible.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31</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Another influence of the 1960s was the manned space missions, the concept of a lunar</a:t>
            </a:r>
            <a:r>
              <a:rPr lang="en-US" baseline="0" dirty="0" smtClean="0">
                <a:effectLst/>
              </a:rPr>
              <a:t> colony, a city that travels between planets to harvest valuable minerals (the ultimate “walking city”), or a self-sustaining space station that rests in constant orbit.</a:t>
            </a:r>
            <a:endParaRPr lang="en-US" dirty="0" smtClean="0">
              <a:effectLst/>
            </a:endParaRPr>
          </a:p>
          <a:p>
            <a:endParaRPr lang="en-US" baseline="0" dirty="0" smtClean="0">
              <a:effectLst/>
            </a:endParaRPr>
          </a:p>
          <a:p>
            <a:r>
              <a:rPr lang="en-US" baseline="0" dirty="0" smtClean="0">
                <a:effectLst/>
              </a:rPr>
              <a:t>architect Rhys Taylor designed the cylindrical orbital space station, depicted in the Stanley Kubrick film </a:t>
            </a:r>
            <a:r>
              <a:rPr lang="en-US" dirty="0" smtClean="0">
                <a:effectLst/>
              </a:rPr>
              <a:t>2001: A Space Odyssey</a:t>
            </a:r>
            <a:r>
              <a:rPr lang="en-US" baseline="0" dirty="0" smtClean="0">
                <a:effectLst/>
              </a:rPr>
              <a:t> in 1968.</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32</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NYT critic</a:t>
            </a:r>
            <a:r>
              <a:rPr lang="en-US" baseline="0" dirty="0" smtClean="0"/>
              <a:t> on Silicon Valley’s adoption of Hippie Modernism:</a:t>
            </a:r>
          </a:p>
          <a:p>
            <a:endParaRPr lang="en-US" dirty="0" smtClean="0"/>
          </a:p>
          <a:p>
            <a:r>
              <a:rPr lang="en-US" dirty="0" smtClean="0"/>
              <a:t>“But what was originally borne from improvisation and a desire to live simply is now borne from unimaginable mountains of cash. The new Apple office will cost an estimated $5 billion, making it possibly the most expensive office building in history. We are dealing with a bubble of a different kind.”</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33</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Ultimate rationalist solution, reducing architecture to a single template that could be endlessly scaled</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34</a:t>
            </a:fld>
            <a:endParaRPr lang="en-US"/>
          </a:p>
        </p:txBody>
      </p:sp>
    </p:spTree>
    <p:extLst>
      <p:ext uri="{BB962C8B-B14F-4D97-AF65-F5344CB8AC3E}">
        <p14:creationId xmlns:p14="http://schemas.microsoft.com/office/powerpoint/2010/main" val="3359627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They search hard for any signs of reversal of the general trend, or a way out, or some path back to the situation when ‘city’ meant something vibrating with life. The Atlantic time-lag is about to catch up with us. The problem facing our cities is not just that of their regeneration, but of their right to an existence.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5</a:t>
            </a:fld>
            <a:endParaRPr lang="en-US"/>
          </a:p>
        </p:txBody>
      </p:sp>
    </p:spTree>
    <p:extLst>
      <p:ext uri="{BB962C8B-B14F-4D97-AF65-F5344CB8AC3E}">
        <p14:creationId xmlns:p14="http://schemas.microsoft.com/office/powerpoint/2010/main" val="5446649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First Analog Computer:</a:t>
            </a:r>
          </a:p>
          <a:p>
            <a:endParaRPr lang="en-US" dirty="0" smtClean="0"/>
          </a:p>
          <a:p>
            <a:r>
              <a:rPr lang="en-US" dirty="0" smtClean="0"/>
              <a:t>Utilizing a complicated arrangement of gears and cams driven by steel shafts, the </a:t>
            </a:r>
            <a:r>
              <a:rPr lang="en-US" u="sng" dirty="0" smtClean="0"/>
              <a:t>Differential Analyzer </a:t>
            </a:r>
            <a:r>
              <a:rPr lang="en-US" dirty="0" smtClean="0"/>
              <a:t>could obtain practical (albeit approximate) solutions to problems which up to that point had been prohibitively difficult. The Differential Analyzer was a great success; it and various copies located at other laboratories were soon employed in solving diverse engineering and physics problems. An even more successful machine, the so-called Rockefeller Differential in</a:t>
            </a:r>
            <a:r>
              <a:rPr lang="en-US" baseline="0" dirty="0" smtClean="0"/>
              <a:t> 1945, </a:t>
            </a:r>
            <a:r>
              <a:rPr lang="en-US" dirty="0" smtClean="0"/>
              <a:t>was enlisted by the military in World War II to produce ballistics tables.</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35</a:t>
            </a:fld>
            <a:endParaRPr lang="en-US"/>
          </a:p>
        </p:txBody>
      </p:sp>
    </p:spTree>
    <p:extLst>
      <p:ext uri="{BB962C8B-B14F-4D97-AF65-F5344CB8AC3E}">
        <p14:creationId xmlns:p14="http://schemas.microsoft.com/office/powerpoint/2010/main" val="2773859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other device has been the division of the major spaces or ‘alcoves’ (we have called them ‘</a:t>
            </a:r>
            <a:r>
              <a:rPr lang="en-US" dirty="0" err="1" smtClean="0"/>
              <a:t>gloops</a:t>
            </a:r>
            <a:r>
              <a:rPr lang="en-US" dirty="0" smtClean="0"/>
              <a:t>’, amongst ourselves; a word probably coined out of loop, or encompassment of a tight space); each </a:t>
            </a:r>
            <a:r>
              <a:rPr lang="en-US" dirty="0" err="1" smtClean="0"/>
              <a:t>gloop</a:t>
            </a:r>
            <a:r>
              <a:rPr lang="en-US" dirty="0" smtClean="0"/>
              <a:t> has a division of subject-matter and in a way represents the intensity of these subjects in certain parts of the city and certain corners of our mind. They are as follows: Man, Survival, Community, Communications, Movements, Place and Situation. They are, however, not tight, and they overlap, just as they do in reality. </a:t>
            </a:r>
            <a:br>
              <a:rPr lang="en-US" dirty="0" smtClean="0"/>
            </a:br>
            <a:r>
              <a:rPr lang="en-US" dirty="0" smtClean="0"/>
              <a:t/>
            </a:r>
            <a:br>
              <a:rPr lang="en-US" dirty="0" smtClean="0"/>
            </a:br>
            <a:r>
              <a:rPr lang="en-US" dirty="0" smtClean="0"/>
              <a:t>It will be asked: ‘Why have you not stated an answer to the problem, why have you not an image of the city of the future?’ We feel that it has been primarily necessary to define the problem. We have set the scene. We have attempted to capture that indefinable something: the </a:t>
            </a:r>
            <a:r>
              <a:rPr lang="en-US" i="1" dirty="0" smtClean="0"/>
              <a:t>Living City</a:t>
            </a:r>
            <a:r>
              <a:rPr lang="en-US" dirty="0" smtClean="0"/>
              <a:t>.</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6</a:t>
            </a:fld>
            <a:endParaRPr lang="en-US"/>
          </a:p>
        </p:txBody>
      </p:sp>
    </p:spTree>
    <p:extLst>
      <p:ext uri="{BB962C8B-B14F-4D97-AF65-F5344CB8AC3E}">
        <p14:creationId xmlns:p14="http://schemas.microsoft.com/office/powerpoint/2010/main" val="104848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The happenings within spaces in the city, the transient throw-away objects, the passing presence of cars and people are as important, possibly more important in determining our whole future attitude to the visualization and realization of city” </a:t>
            </a:r>
            <a:endParaRPr lang="en-US" dirty="0" smtClean="0">
              <a:effectLst/>
            </a:endParaRPr>
          </a:p>
          <a:p>
            <a:r>
              <a:rPr lang="en-US" sz="1200" b="1" kern="1200" dirty="0" smtClean="0">
                <a:solidFill>
                  <a:schemeClr val="tx1"/>
                </a:solidFill>
                <a:effectLst/>
                <a:latin typeface="+mn-lt"/>
                <a:ea typeface="+mn-ea"/>
                <a:cs typeface="+mn-cs"/>
              </a:rPr>
              <a:t>- Warren Chalk (</a:t>
            </a:r>
            <a:r>
              <a:rPr lang="en-US" sz="1200" b="1" kern="1200" dirty="0" err="1" smtClean="0">
                <a:solidFill>
                  <a:schemeClr val="tx1"/>
                </a:solidFill>
                <a:effectLst/>
                <a:latin typeface="+mn-lt"/>
                <a:ea typeface="+mn-ea"/>
                <a:cs typeface="+mn-cs"/>
              </a:rPr>
              <a:t>Archigram</a:t>
            </a:r>
            <a:r>
              <a:rPr lang="en-US" sz="1200" b="1" kern="1200" dirty="0" smtClean="0">
                <a:solidFill>
                  <a:schemeClr val="tx1"/>
                </a:solidFill>
                <a:effectLst/>
                <a:latin typeface="+mn-lt"/>
                <a:ea typeface="+mn-ea"/>
                <a:cs typeface="+mn-cs"/>
              </a:rPr>
              <a:t> member)</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7</a:t>
            </a:fld>
            <a:endParaRPr lang="en-US"/>
          </a:p>
        </p:txBody>
      </p:sp>
    </p:spTree>
    <p:extLst>
      <p:ext uri="{BB962C8B-B14F-4D97-AF65-F5344CB8AC3E}">
        <p14:creationId xmlns:p14="http://schemas.microsoft.com/office/powerpoint/2010/main" val="403157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Intelligent buildings or robots that are in the form of giant, self-contained living pods that could roam the cities. The form derived from a combination of insect and machine and was a literal interpretation of le-Corbusier's aphorism of a house as a machine for living in. The pods were independent, yet parasitic as they could 'plug into' way stations to exchange occupants or replenish resources.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8</a:t>
            </a:fld>
            <a:endParaRPr lang="en-US"/>
          </a:p>
        </p:txBody>
      </p:sp>
    </p:spTree>
    <p:extLst>
      <p:ext uri="{BB962C8B-B14F-4D97-AF65-F5344CB8AC3E}">
        <p14:creationId xmlns:p14="http://schemas.microsoft.com/office/powerpoint/2010/main" val="306724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resources were exhausted</a:t>
            </a:r>
            <a:r>
              <a:rPr lang="en-US" baseline="0" dirty="0" smtClean="0"/>
              <a:t> at a certain source, the city could move on. </a:t>
            </a:r>
            <a:r>
              <a:rPr lang="en-US" dirty="0" smtClean="0"/>
              <a:t>The context was perceived as a future ruined world in the aftermath of a nuclear war.</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9</a:t>
            </a:fld>
            <a:endParaRPr lang="en-US"/>
          </a:p>
        </p:txBody>
      </p:sp>
    </p:spTree>
    <p:extLst>
      <p:ext uri="{BB962C8B-B14F-4D97-AF65-F5344CB8AC3E}">
        <p14:creationId xmlns:p14="http://schemas.microsoft.com/office/powerpoint/2010/main" val="2205026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Instant City is a mobile technological event that drifts into underdeveloped, drab towns via air (balloons) with provisional structures (performance spaces) in tow. The effect is a deliberate overstimulation to produce mass culture, with an embrace of advertising aesthetics. The whole endeavor is intended to eventually move on leaving behind advanced technology hook-ups.</a:t>
            </a:r>
          </a:p>
          <a:p>
            <a:endParaRPr lang="en-US" dirty="0" smtClean="0"/>
          </a:p>
          <a:p>
            <a:r>
              <a:rPr lang="en-US" dirty="0" smtClean="0"/>
              <a:t>Comparison</a:t>
            </a:r>
            <a:r>
              <a:rPr lang="en-US" baseline="0" dirty="0" smtClean="0"/>
              <a:t> might be the Olympics.</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10</a:t>
            </a:fld>
            <a:endParaRPr lang="en-US"/>
          </a:p>
        </p:txBody>
      </p:sp>
    </p:spTree>
    <p:extLst>
      <p:ext uri="{BB962C8B-B14F-4D97-AF65-F5344CB8AC3E}">
        <p14:creationId xmlns:p14="http://schemas.microsoft.com/office/powerpoint/2010/main" val="27148529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Instant City is a mobile technological event that drifts into underdeveloped, drab towns via air (balloons) with provisional structures (performance spaces) in tow. The effect is a deliberate overstimulation to produce mass culture, with an embrace of advertising aesthetics. The whole endeavor is intended to eventually move on leaving behind advanced technology hook-ups.</a:t>
            </a:r>
          </a:p>
          <a:p>
            <a:endParaRPr lang="en-US" dirty="0" smtClean="0"/>
          </a:p>
          <a:p>
            <a:r>
              <a:rPr lang="en-US" dirty="0" smtClean="0"/>
              <a:t>Comparison</a:t>
            </a:r>
            <a:r>
              <a:rPr lang="en-US" baseline="0" dirty="0" smtClean="0"/>
              <a:t> might be the Olympics.</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11</a:t>
            </a:fld>
            <a:endParaRPr lang="en-US"/>
          </a:p>
        </p:txBody>
      </p:sp>
    </p:spTree>
    <p:extLst>
      <p:ext uri="{BB962C8B-B14F-4D97-AF65-F5344CB8AC3E}">
        <p14:creationId xmlns:p14="http://schemas.microsoft.com/office/powerpoint/2010/main" val="2714852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9/28/16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9/28/16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9/28/16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9/28/16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9/28/16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9/28/16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9/28/16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hyperlink" Target="http://www.architectureplayer.com/clips/supersurface-an-alternative-model-for-life-on-the-earth" TargetMode="External"/><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253214"/>
            <a:ext cx="8549659" cy="6471872"/>
          </a:xfrm>
        </p:spPr>
        <p:txBody>
          <a:bodyPr>
            <a:normAutofit/>
          </a:bodyPr>
          <a:lstStyle/>
          <a:p>
            <a:r>
              <a:rPr lang="en-US" dirty="0" smtClean="0">
                <a:solidFill>
                  <a:schemeClr val="tx1"/>
                </a:solidFill>
              </a:rPr>
              <a:t>Hyper Modernism</a:t>
            </a:r>
          </a:p>
          <a:p>
            <a:pPr algn="l"/>
            <a:endParaRPr lang="en-US" sz="1800" i="1" dirty="0" smtClean="0">
              <a:solidFill>
                <a:schemeClr val="tx1"/>
              </a:solidFill>
            </a:endParaRPr>
          </a:p>
          <a:p>
            <a:pPr algn="l"/>
            <a:r>
              <a:rPr lang="en-US" sz="1800" i="1" dirty="0" smtClean="0">
                <a:solidFill>
                  <a:schemeClr val="tx1"/>
                </a:solidFill>
              </a:rPr>
              <a:t>Introducing Post-Modernism: Graphic Guide</a:t>
            </a:r>
          </a:p>
          <a:p>
            <a:pPr algn="l"/>
            <a:r>
              <a:rPr lang="en-US" sz="1800" dirty="0" smtClean="0">
                <a:solidFill>
                  <a:schemeClr val="tx1"/>
                </a:solidFill>
              </a:rPr>
              <a:t>“Modernism is a highly volatile term. There is a sell-by date obsolescence built into it, an insistence on renewable originality, a sort of constantly renovated virtuosity that tires very quickly. Modern is at best a category of fashion, not a term which can give any assurance of stability....</a:t>
            </a:r>
          </a:p>
          <a:p>
            <a:pPr algn="l"/>
            <a:endParaRPr lang="en-US" sz="1800" dirty="0" smtClean="0">
              <a:solidFill>
                <a:schemeClr val="tx1"/>
              </a:solidFill>
            </a:endParaRPr>
          </a:p>
          <a:p>
            <a:pPr algn="l"/>
            <a:r>
              <a:rPr lang="en-US" sz="1800" dirty="0" err="1" smtClean="0">
                <a:solidFill>
                  <a:schemeClr val="tx1"/>
                </a:solidFill>
              </a:rPr>
              <a:t>Avantgarde</a:t>
            </a:r>
            <a:r>
              <a:rPr lang="en-US" sz="1800" dirty="0" smtClean="0">
                <a:solidFill>
                  <a:schemeClr val="tx1"/>
                </a:solidFill>
              </a:rPr>
              <a:t> artists seemed to be the gauge of registering the shock waves of something catastrophic in history, a present time of high-speed stimulation without foreseeable end...Modernist art is not representational of reality but purse signs of nothing but themselves....</a:t>
            </a:r>
          </a:p>
          <a:p>
            <a:pPr algn="l"/>
            <a:endParaRPr lang="en-US" sz="1800" dirty="0">
              <a:solidFill>
                <a:schemeClr val="tx1"/>
              </a:solidFill>
            </a:endParaRPr>
          </a:p>
          <a:p>
            <a:pPr algn="l"/>
            <a:r>
              <a:rPr lang="en-US" sz="1800" dirty="0" smtClean="0">
                <a:solidFill>
                  <a:schemeClr val="tx1"/>
                </a:solidFill>
              </a:rPr>
              <a:t>Postmodern consumer zero-consciousness is simply a higher degree of </a:t>
            </a:r>
            <a:r>
              <a:rPr lang="en-US" sz="1800" dirty="0" err="1" smtClean="0">
                <a:solidFill>
                  <a:schemeClr val="tx1"/>
                </a:solidFill>
              </a:rPr>
              <a:t>hypermodernism</a:t>
            </a:r>
            <a:r>
              <a:rPr lang="en-US" sz="1800" dirty="0" smtClean="0">
                <a:solidFill>
                  <a:schemeClr val="tx1"/>
                </a:solidFill>
              </a:rPr>
              <a:t> in which all of production seems noting but a pure sign of itself.</a:t>
            </a:r>
            <a:endParaRPr lang="en-US" sz="1800" dirty="0">
              <a:solidFill>
                <a:schemeClr val="tx1"/>
              </a:solidFill>
            </a:endParaRPr>
          </a:p>
          <a:p>
            <a:pPr marL="285750" indent="-285750" algn="l">
              <a:buFontTx/>
              <a:buChar char="-"/>
            </a:pPr>
            <a:r>
              <a:rPr lang="en-US" sz="1800" dirty="0" smtClean="0">
                <a:solidFill>
                  <a:schemeClr val="tx1"/>
                </a:solidFill>
              </a:rPr>
              <a:t>Amnesia Zone</a:t>
            </a:r>
          </a:p>
          <a:p>
            <a:pPr marL="285750" indent="-285750" algn="l">
              <a:buFontTx/>
              <a:buChar char="-"/>
            </a:pPr>
            <a:r>
              <a:rPr lang="en-US" sz="1800" dirty="0" smtClean="0">
                <a:solidFill>
                  <a:schemeClr val="tx1"/>
                </a:solidFill>
              </a:rPr>
              <a:t>Technological intensification of modernism</a:t>
            </a:r>
          </a:p>
          <a:p>
            <a:pPr marL="285750" indent="-285750" algn="l">
              <a:buFontTx/>
              <a:buChar char="-"/>
            </a:pPr>
            <a:r>
              <a:rPr lang="en-US" sz="1800" dirty="0" smtClean="0">
                <a:solidFill>
                  <a:schemeClr val="tx1"/>
                </a:solidFill>
              </a:rPr>
              <a:t>Technology and economics merge, computer economy (millions “slosh around” the world)</a:t>
            </a:r>
          </a:p>
          <a:p>
            <a:pPr algn="l"/>
            <a:endParaRPr lang="en-US" sz="1800" dirty="0" smtClean="0">
              <a:solidFill>
                <a:schemeClr val="tx1"/>
              </a:solidFill>
            </a:endParaRPr>
          </a:p>
          <a:p>
            <a:pPr algn="l"/>
            <a:endParaRPr lang="en-US" sz="1800" dirty="0">
              <a:solidFill>
                <a:schemeClr val="tx1"/>
              </a:solidFill>
            </a:endParaRPr>
          </a:p>
          <a:p>
            <a:pPr algn="l"/>
            <a:endParaRPr lang="en-US" sz="1800" dirty="0" smtClean="0">
              <a:solidFill>
                <a:schemeClr val="tx1"/>
              </a:solidFill>
            </a:endParaRPr>
          </a:p>
          <a:p>
            <a:pPr algn="l"/>
            <a:endParaRPr lang="en-US" sz="1800" dirty="0" smtClean="0">
              <a:solidFill>
                <a:schemeClr val="tx1"/>
              </a:solidFill>
            </a:endParaRPr>
          </a:p>
        </p:txBody>
      </p:sp>
    </p:spTree>
    <p:extLst>
      <p:ext uri="{BB962C8B-B14F-4D97-AF65-F5344CB8AC3E}">
        <p14:creationId xmlns:p14="http://schemas.microsoft.com/office/powerpoint/2010/main" val="133545239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0" y="6211669"/>
            <a:ext cx="1287532" cy="646331"/>
          </a:xfrm>
          <a:prstGeom prst="rect">
            <a:avLst/>
          </a:prstGeom>
          <a:noFill/>
        </p:spPr>
        <p:txBody>
          <a:bodyPr wrap="none" rtlCol="0">
            <a:spAutoFit/>
          </a:bodyPr>
          <a:lstStyle/>
          <a:p>
            <a:r>
              <a:rPr lang="en-US" b="1" dirty="0">
                <a:solidFill>
                  <a:srgbClr val="FFFFFF"/>
                </a:solidFill>
              </a:rPr>
              <a:t>Instant City</a:t>
            </a:r>
          </a:p>
          <a:p>
            <a:endParaRPr lang="en-US" dirty="0">
              <a:solidFill>
                <a:srgbClr val="FFFFFF"/>
              </a:solidFill>
            </a:endParaRPr>
          </a:p>
        </p:txBody>
      </p:sp>
      <p:pic>
        <p:nvPicPr>
          <p:cNvPr id="3" name="Picture 2" descr="4587595436_ed519a3bf2_z.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1954" y="0"/>
            <a:ext cx="7090662" cy="6858000"/>
          </a:xfrm>
          <a:prstGeom prst="rect">
            <a:avLst/>
          </a:prstGeom>
        </p:spPr>
      </p:pic>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0" y="6211669"/>
            <a:ext cx="1287532" cy="646331"/>
          </a:xfrm>
          <a:prstGeom prst="rect">
            <a:avLst/>
          </a:prstGeom>
          <a:noFill/>
        </p:spPr>
        <p:txBody>
          <a:bodyPr wrap="none" rtlCol="0">
            <a:spAutoFit/>
          </a:bodyPr>
          <a:lstStyle/>
          <a:p>
            <a:r>
              <a:rPr lang="en-US" b="1" dirty="0">
                <a:solidFill>
                  <a:srgbClr val="FFFFFF"/>
                </a:solidFill>
              </a:rPr>
              <a:t>Instant City</a:t>
            </a:r>
          </a:p>
          <a:p>
            <a:endParaRPr lang="en-US" dirty="0">
              <a:solidFill>
                <a:srgbClr val="FFFFFF"/>
              </a:solidFill>
            </a:endParaRPr>
          </a:p>
        </p:txBody>
      </p:sp>
      <p:pic>
        <p:nvPicPr>
          <p:cNvPr id="4" name="Picture 3"/>
          <p:cNvPicPr>
            <a:picLocks noChangeAspect="1"/>
          </p:cNvPicPr>
          <p:nvPr/>
        </p:nvPicPr>
        <p:blipFill>
          <a:blip r:embed="rId3"/>
          <a:stretch>
            <a:fillRect/>
          </a:stretch>
        </p:blipFill>
        <p:spPr>
          <a:xfrm>
            <a:off x="0" y="330200"/>
            <a:ext cx="9144000" cy="6181344"/>
          </a:xfrm>
          <a:prstGeom prst="rect">
            <a:avLst/>
          </a:prstGeom>
        </p:spPr>
      </p:pic>
    </p:spTree>
    <p:extLst>
      <p:ext uri="{BB962C8B-B14F-4D97-AF65-F5344CB8AC3E}">
        <p14:creationId xmlns:p14="http://schemas.microsoft.com/office/powerpoint/2010/main" val="81571543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0" y="6150045"/>
            <a:ext cx="3029721" cy="646331"/>
          </a:xfrm>
          <a:prstGeom prst="rect">
            <a:avLst/>
          </a:prstGeom>
          <a:noFill/>
        </p:spPr>
        <p:txBody>
          <a:bodyPr wrap="none" rtlCol="0">
            <a:spAutoFit/>
          </a:bodyPr>
          <a:lstStyle/>
          <a:p>
            <a:r>
              <a:rPr lang="en-US" b="1" dirty="0">
                <a:solidFill>
                  <a:schemeClr val="bg1"/>
                </a:solidFill>
              </a:rPr>
              <a:t>Plug-in-City, Peter Cook, 1964</a:t>
            </a:r>
          </a:p>
          <a:p>
            <a:endParaRPr lang="en-US" dirty="0">
              <a:solidFill>
                <a:schemeClr val="bg1"/>
              </a:solidFil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6606" y="2165945"/>
            <a:ext cx="3597242" cy="4692055"/>
          </a:xfrm>
          <a:prstGeom prst="rect">
            <a:avLst/>
          </a:prstGeom>
        </p:spPr>
      </p:pic>
      <p:pic>
        <p:nvPicPr>
          <p:cNvPr id="6" name="Picture 5" descr="plug-in-city-218.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
            <a:ext cx="6454976" cy="2104322"/>
          </a:xfrm>
          <a:prstGeom prst="rect">
            <a:avLst/>
          </a:prstGeom>
        </p:spPr>
      </p:pic>
    </p:spTree>
    <p:extLst>
      <p:ext uri="{BB962C8B-B14F-4D97-AF65-F5344CB8AC3E}">
        <p14:creationId xmlns:p14="http://schemas.microsoft.com/office/powerpoint/2010/main" val="314388156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79964" y="3455455"/>
            <a:ext cx="7094400" cy="3247905"/>
          </a:xfrm>
          <a:prstGeom prst="rect">
            <a:avLst/>
          </a:prstGeom>
        </p:spPr>
      </p:pic>
      <p:pic>
        <p:nvPicPr>
          <p:cNvPr id="4" name="Picture 3"/>
          <p:cNvPicPr>
            <a:picLocks noChangeAspect="1"/>
          </p:cNvPicPr>
          <p:nvPr/>
        </p:nvPicPr>
        <p:blipFill>
          <a:blip r:embed="rId3"/>
          <a:stretch>
            <a:fillRect/>
          </a:stretch>
        </p:blipFill>
        <p:spPr>
          <a:xfrm>
            <a:off x="0" y="0"/>
            <a:ext cx="7496580" cy="3455455"/>
          </a:xfrm>
          <a:prstGeom prst="rect">
            <a:avLst/>
          </a:prstGeom>
        </p:spPr>
      </p:pic>
    </p:spTree>
    <p:extLst>
      <p:ext uri="{BB962C8B-B14F-4D97-AF65-F5344CB8AC3E}">
        <p14:creationId xmlns:p14="http://schemas.microsoft.com/office/powerpoint/2010/main" val="378138410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76130"/>
            <a:ext cx="3962400" cy="6096000"/>
          </a:xfrm>
          <a:prstGeom prst="rect">
            <a:avLst/>
          </a:prstGeom>
        </p:spPr>
      </p:pic>
      <p:pic>
        <p:nvPicPr>
          <p:cNvPr id="5" name="Picture 4"/>
          <p:cNvPicPr>
            <a:picLocks noChangeAspect="1"/>
          </p:cNvPicPr>
          <p:nvPr/>
        </p:nvPicPr>
        <p:blipFill>
          <a:blip r:embed="rId3"/>
          <a:stretch>
            <a:fillRect/>
          </a:stretch>
        </p:blipFill>
        <p:spPr>
          <a:xfrm>
            <a:off x="3988530" y="0"/>
            <a:ext cx="5155470" cy="3375222"/>
          </a:xfrm>
          <a:prstGeom prst="rect">
            <a:avLst/>
          </a:prstGeom>
        </p:spPr>
      </p:pic>
      <p:pic>
        <p:nvPicPr>
          <p:cNvPr id="6" name="Picture 5"/>
          <p:cNvPicPr>
            <a:picLocks noChangeAspect="1"/>
          </p:cNvPicPr>
          <p:nvPr/>
        </p:nvPicPr>
        <p:blipFill>
          <a:blip r:embed="rId4"/>
          <a:stretch>
            <a:fillRect/>
          </a:stretch>
        </p:blipFill>
        <p:spPr>
          <a:xfrm>
            <a:off x="6822148" y="3339937"/>
            <a:ext cx="2321852" cy="3482778"/>
          </a:xfrm>
          <a:prstGeom prst="rect">
            <a:avLst/>
          </a:prstGeom>
        </p:spPr>
      </p:pic>
      <p:sp>
        <p:nvSpPr>
          <p:cNvPr id="8" name="TextBox 7"/>
          <p:cNvSpPr txBox="1"/>
          <p:nvPr/>
        </p:nvSpPr>
        <p:spPr>
          <a:xfrm>
            <a:off x="0" y="6408720"/>
            <a:ext cx="5415478" cy="646331"/>
          </a:xfrm>
          <a:prstGeom prst="rect">
            <a:avLst/>
          </a:prstGeom>
          <a:noFill/>
        </p:spPr>
        <p:txBody>
          <a:bodyPr wrap="none" rtlCol="0">
            <a:spAutoFit/>
          </a:bodyPr>
          <a:lstStyle/>
          <a:p>
            <a:r>
              <a:rPr lang="en-US" b="1" dirty="0" smtClean="0">
                <a:solidFill>
                  <a:srgbClr val="FFFFFF"/>
                </a:solidFill>
              </a:rPr>
              <a:t>Plug-In Clip Room, Peter Cook, Dennis Crompton, 1965</a:t>
            </a:r>
            <a:endParaRPr lang="en-US" b="1" dirty="0">
              <a:solidFill>
                <a:srgbClr val="FFFFFF"/>
              </a:solidFill>
            </a:endParaRPr>
          </a:p>
          <a:p>
            <a:endParaRPr lang="en-US" dirty="0">
              <a:solidFill>
                <a:srgbClr val="FFFFFF"/>
              </a:solidFill>
            </a:endParaRPr>
          </a:p>
        </p:txBody>
      </p:sp>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42950" y="59438"/>
            <a:ext cx="7591728" cy="6798562"/>
          </a:xfrm>
          <a:prstGeom prst="rect">
            <a:avLst/>
          </a:prstGeom>
        </p:spPr>
      </p:pic>
    </p:spTree>
    <p:extLst>
      <p:ext uri="{BB962C8B-B14F-4D97-AF65-F5344CB8AC3E}">
        <p14:creationId xmlns:p14="http://schemas.microsoft.com/office/powerpoint/2010/main" val="3781384100"/>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04900" y="0"/>
            <a:ext cx="6916242" cy="6858000"/>
          </a:xfrm>
          <a:prstGeom prst="rect">
            <a:avLst/>
          </a:prstGeom>
        </p:spPr>
      </p:pic>
    </p:spTree>
    <p:extLst>
      <p:ext uri="{BB962C8B-B14F-4D97-AF65-F5344CB8AC3E}">
        <p14:creationId xmlns:p14="http://schemas.microsoft.com/office/powerpoint/2010/main" val="423532540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19795" y="-47468"/>
            <a:ext cx="5466829" cy="6905468"/>
          </a:xfrm>
          <a:prstGeom prst="rect">
            <a:avLst/>
          </a:prstGeom>
        </p:spPr>
      </p:pic>
    </p:spTree>
    <p:extLst>
      <p:ext uri="{BB962C8B-B14F-4D97-AF65-F5344CB8AC3E}">
        <p14:creationId xmlns:p14="http://schemas.microsoft.com/office/powerpoint/2010/main" val="268039355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386128"/>
            <a:ext cx="8475828" cy="5107656"/>
          </a:xfrm>
        </p:spPr>
        <p:txBody>
          <a:bodyPr>
            <a:normAutofit/>
          </a:bodyPr>
          <a:lstStyle/>
          <a:p>
            <a:r>
              <a:rPr lang="en-US" i="1" dirty="0" smtClean="0">
                <a:solidFill>
                  <a:srgbClr val="000000"/>
                </a:solidFill>
              </a:rPr>
              <a:t>radical architecture</a:t>
            </a:r>
            <a:r>
              <a:rPr lang="en-US" dirty="0" smtClean="0">
                <a:solidFill>
                  <a:srgbClr val="000000"/>
                </a:solidFill>
              </a:rPr>
              <a:t>: JAPANESE METABOLISM</a:t>
            </a:r>
          </a:p>
          <a:p>
            <a:pPr algn="l"/>
            <a:endParaRPr lang="en-US" sz="1800" i="1" dirty="0" smtClean="0">
              <a:solidFill>
                <a:srgbClr val="000000"/>
              </a:solidFill>
            </a:endParaRP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smtClean="0">
                <a:solidFill>
                  <a:srgbClr val="000000"/>
                </a:solidFill>
              </a:rPr>
              <a:t>The Metabolism </a:t>
            </a:r>
            <a:r>
              <a:rPr lang="en-US" sz="1800" dirty="0">
                <a:solidFill>
                  <a:srgbClr val="000000"/>
                </a:solidFill>
              </a:rPr>
              <a:t>movement in architecture emerged Post-War in the late 1950's Japan, a country that was recovering from the destruction of the war and entering a period of economic growth</a:t>
            </a:r>
            <a:r>
              <a:rPr lang="en-US" sz="1800" dirty="0" smtClean="0">
                <a:solidFill>
                  <a:srgbClr val="000000"/>
                </a:solidFill>
              </a:rPr>
              <a:t>.</a:t>
            </a: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a:solidFill>
                  <a:srgbClr val="000000"/>
                </a:solidFill>
              </a:rPr>
              <a:t>Buddhist notion of impermanence and constant </a:t>
            </a:r>
            <a:r>
              <a:rPr lang="en-US" sz="1800" dirty="0" smtClean="0">
                <a:solidFill>
                  <a:srgbClr val="000000"/>
                </a:solidFill>
              </a:rPr>
              <a:t>change</a:t>
            </a: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a:solidFill>
                  <a:srgbClr val="000000"/>
                </a:solidFill>
              </a:rPr>
              <a:t>The name ‘Metabolism’ came from the experimental concept of living organisms that will reproduce, </a:t>
            </a:r>
            <a:r>
              <a:rPr lang="en-US" sz="1800" dirty="0" smtClean="0">
                <a:solidFill>
                  <a:srgbClr val="000000"/>
                </a:solidFill>
              </a:rPr>
              <a:t>expand </a:t>
            </a:r>
            <a:r>
              <a:rPr lang="en-US" sz="1800" dirty="0">
                <a:solidFill>
                  <a:srgbClr val="000000"/>
                </a:solidFill>
              </a:rPr>
              <a:t>and transform according to the </a:t>
            </a:r>
            <a:r>
              <a:rPr lang="en-US" sz="1800" dirty="0" smtClean="0">
                <a:solidFill>
                  <a:srgbClr val="000000"/>
                </a:solidFill>
              </a:rPr>
              <a:t>environment, </a:t>
            </a:r>
            <a:r>
              <a:rPr lang="en-US" sz="1800" dirty="0">
                <a:solidFill>
                  <a:srgbClr val="000000"/>
                </a:solidFill>
              </a:rPr>
              <a:t>as architecture. Their vision for cities of the future is of adaptable structures like the growth of organic matter for large-scale mass societies mainly concerning </a:t>
            </a:r>
            <a:r>
              <a:rPr lang="en-US" sz="1800" dirty="0" smtClean="0">
                <a:solidFill>
                  <a:srgbClr val="000000"/>
                </a:solidFill>
              </a:rPr>
              <a:t>housing..</a:t>
            </a:r>
          </a:p>
          <a:p>
            <a:pPr marL="285750" indent="-285750" algn="l">
              <a:buFont typeface="Arial"/>
              <a:buChar char="•"/>
            </a:pPr>
            <a:endParaRPr lang="en-US" sz="1800" b="1" dirty="0" smtClean="0">
              <a:solidFill>
                <a:srgbClr val="000000"/>
              </a:solidFill>
            </a:endParaRPr>
          </a:p>
          <a:p>
            <a:pPr marL="285750" indent="-285750" algn="l">
              <a:buFont typeface="Arial"/>
              <a:buChar char="•"/>
            </a:pPr>
            <a:r>
              <a:rPr lang="en-US" sz="1800" dirty="0" err="1">
                <a:solidFill>
                  <a:srgbClr val="000000"/>
                </a:solidFill>
              </a:rPr>
              <a:t>Kenzo</a:t>
            </a:r>
            <a:r>
              <a:rPr lang="en-US" sz="1800" dirty="0">
                <a:solidFill>
                  <a:srgbClr val="000000"/>
                </a:solidFill>
              </a:rPr>
              <a:t> </a:t>
            </a:r>
            <a:r>
              <a:rPr lang="en-US" sz="1800" dirty="0" err="1">
                <a:solidFill>
                  <a:srgbClr val="000000"/>
                </a:solidFill>
              </a:rPr>
              <a:t>Tange</a:t>
            </a:r>
            <a:r>
              <a:rPr lang="en-US" sz="1800" dirty="0">
                <a:solidFill>
                  <a:srgbClr val="000000"/>
                </a:solidFill>
              </a:rPr>
              <a:t>, Takashi Asada, </a:t>
            </a:r>
            <a:r>
              <a:rPr lang="en-US" sz="1800" dirty="0" err="1">
                <a:solidFill>
                  <a:srgbClr val="000000"/>
                </a:solidFill>
              </a:rPr>
              <a:t>Kisho</a:t>
            </a:r>
            <a:r>
              <a:rPr lang="en-US" sz="1800" dirty="0">
                <a:solidFill>
                  <a:srgbClr val="000000"/>
                </a:solidFill>
              </a:rPr>
              <a:t> </a:t>
            </a:r>
            <a:r>
              <a:rPr lang="en-US" sz="1800" dirty="0" err="1">
                <a:solidFill>
                  <a:srgbClr val="000000"/>
                </a:solidFill>
              </a:rPr>
              <a:t>Kurokawa</a:t>
            </a:r>
            <a:r>
              <a:rPr lang="en-US" sz="1800" dirty="0">
                <a:solidFill>
                  <a:srgbClr val="000000"/>
                </a:solidFill>
              </a:rPr>
              <a:t>, </a:t>
            </a:r>
            <a:r>
              <a:rPr lang="en-US" sz="1800" dirty="0" err="1">
                <a:solidFill>
                  <a:srgbClr val="000000"/>
                </a:solidFill>
              </a:rPr>
              <a:t>Kiyonori</a:t>
            </a:r>
            <a:r>
              <a:rPr lang="en-US" sz="1800" dirty="0">
                <a:solidFill>
                  <a:srgbClr val="000000"/>
                </a:solidFill>
              </a:rPr>
              <a:t> </a:t>
            </a:r>
            <a:r>
              <a:rPr lang="en-US" sz="1800" dirty="0" err="1">
                <a:solidFill>
                  <a:srgbClr val="000000"/>
                </a:solidFill>
              </a:rPr>
              <a:t>Kikutake</a:t>
            </a:r>
            <a:r>
              <a:rPr lang="en-US" sz="1800" dirty="0">
                <a:solidFill>
                  <a:srgbClr val="000000"/>
                </a:solidFill>
              </a:rPr>
              <a:t>, and Noboru Kawazoe</a:t>
            </a:r>
            <a:endParaRPr lang="en-US" sz="1800" dirty="0" smtClean="0">
              <a:solidFill>
                <a:srgbClr val="000000"/>
              </a:solidFill>
            </a:endParaRPr>
          </a:p>
        </p:txBody>
      </p:sp>
    </p:spTree>
    <p:extLst>
      <p:ext uri="{BB962C8B-B14F-4D97-AF65-F5344CB8AC3E}">
        <p14:creationId xmlns:p14="http://schemas.microsoft.com/office/powerpoint/2010/main" val="310787053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5221" y="61160"/>
            <a:ext cx="7082377" cy="6253934"/>
          </a:xfrm>
          <a:prstGeom prst="rect">
            <a:avLst/>
          </a:prstGeom>
        </p:spPr>
      </p:pic>
      <p:sp>
        <p:nvSpPr>
          <p:cNvPr id="3" name="TextBox 2"/>
          <p:cNvSpPr txBox="1"/>
          <p:nvPr/>
        </p:nvSpPr>
        <p:spPr>
          <a:xfrm>
            <a:off x="65137" y="6349248"/>
            <a:ext cx="4406262" cy="369332"/>
          </a:xfrm>
          <a:prstGeom prst="rect">
            <a:avLst/>
          </a:prstGeom>
          <a:noFill/>
        </p:spPr>
        <p:txBody>
          <a:bodyPr wrap="none" rtlCol="0">
            <a:spAutoFit/>
          </a:bodyPr>
          <a:lstStyle/>
          <a:p>
            <a:r>
              <a:rPr lang="en-US" dirty="0">
                <a:solidFill>
                  <a:srgbClr val="FFFFFF"/>
                </a:solidFill>
              </a:rPr>
              <a:t>Marine City, 1958-1963 by </a:t>
            </a:r>
            <a:r>
              <a:rPr lang="en-US" dirty="0" err="1">
                <a:solidFill>
                  <a:srgbClr val="FFFFFF"/>
                </a:solidFill>
              </a:rPr>
              <a:t>Kiyonoiri</a:t>
            </a:r>
            <a:r>
              <a:rPr lang="en-US" dirty="0">
                <a:solidFill>
                  <a:srgbClr val="FFFFFF"/>
                </a:solidFill>
              </a:rPr>
              <a:t> </a:t>
            </a:r>
            <a:r>
              <a:rPr lang="en-US" dirty="0" err="1">
                <a:solidFill>
                  <a:srgbClr val="FFFFFF"/>
                </a:solidFill>
              </a:rPr>
              <a:t>Kikutake</a:t>
            </a:r>
            <a:endParaRPr lang="en-US" dirty="0">
              <a:solidFill>
                <a:srgbClr val="FFFFFF"/>
              </a:solidFill>
            </a:endParaRPr>
          </a:p>
        </p:txBody>
      </p:sp>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386128"/>
            <a:ext cx="8475828" cy="6211202"/>
          </a:xfrm>
        </p:spPr>
        <p:txBody>
          <a:bodyPr>
            <a:normAutofit/>
          </a:bodyPr>
          <a:lstStyle/>
          <a:p>
            <a:r>
              <a:rPr lang="en-US" i="1" dirty="0" smtClean="0">
                <a:solidFill>
                  <a:srgbClr val="000000"/>
                </a:solidFill>
              </a:rPr>
              <a:t>radical architecture: </a:t>
            </a:r>
            <a:r>
              <a:rPr lang="en-US" dirty="0" err="1" smtClean="0">
                <a:solidFill>
                  <a:srgbClr val="000000"/>
                </a:solidFill>
              </a:rPr>
              <a:t>Archigram</a:t>
            </a:r>
            <a:r>
              <a:rPr lang="en-US" dirty="0" smtClean="0">
                <a:solidFill>
                  <a:srgbClr val="000000"/>
                </a:solidFill>
              </a:rPr>
              <a:t> </a:t>
            </a:r>
            <a:endParaRPr lang="en-US" dirty="0" smtClean="0">
              <a:solidFill>
                <a:srgbClr val="000000"/>
              </a:solidFill>
            </a:endParaRPr>
          </a:p>
          <a:p>
            <a:pPr algn="l"/>
            <a:r>
              <a:rPr lang="en-US" sz="1800" i="1" dirty="0" smtClean="0">
                <a:solidFill>
                  <a:srgbClr val="000000"/>
                </a:solidFill>
              </a:rPr>
              <a:t>1960s, 70s</a:t>
            </a:r>
            <a:endParaRPr lang="en-US" sz="1800" i="1" dirty="0" smtClean="0">
              <a:solidFill>
                <a:srgbClr val="000000"/>
              </a:solidFill>
            </a:endParaRPr>
          </a:p>
          <a:p>
            <a:pPr marL="285750" indent="-285750" algn="l">
              <a:buFont typeface="Arial"/>
              <a:buChar char="•"/>
            </a:pPr>
            <a:r>
              <a:rPr lang="en-US" sz="1800" dirty="0" smtClean="0">
                <a:solidFill>
                  <a:srgbClr val="000000"/>
                </a:solidFill>
              </a:rPr>
              <a:t>Neo-futurist – merging new materials and new technologies, as if the modern project were to be continued indefinitely</a:t>
            </a: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smtClean="0">
                <a:solidFill>
                  <a:srgbClr val="000000"/>
                </a:solidFill>
              </a:rPr>
              <a:t>Hypothetical projects – not built, a post-modern critique of modernism</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Mega-structures</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Pro-consumerist, mass-consumerist</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Mobility, modularity</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Seductive vision of a glamorous future machine</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Peter Cook, Warren Chalk, Ron Herron, Dennis Crompton, Michael Webb, David Greene</a:t>
            </a:r>
          </a:p>
        </p:txBody>
      </p:sp>
    </p:spTree>
    <p:extLst>
      <p:ext uri="{BB962C8B-B14F-4D97-AF65-F5344CB8AC3E}">
        <p14:creationId xmlns:p14="http://schemas.microsoft.com/office/powerpoint/2010/main" val="423557439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231011"/>
            <a:ext cx="3048000" cy="4064000"/>
          </a:xfrm>
          <a:prstGeom prst="rect">
            <a:avLst/>
          </a:prstGeom>
        </p:spPr>
      </p:pic>
      <p:pic>
        <p:nvPicPr>
          <p:cNvPr id="3" name="Picture 2"/>
          <p:cNvPicPr>
            <a:picLocks noChangeAspect="1"/>
          </p:cNvPicPr>
          <p:nvPr/>
        </p:nvPicPr>
        <p:blipFill>
          <a:blip r:embed="rId4"/>
          <a:stretch>
            <a:fillRect/>
          </a:stretch>
        </p:blipFill>
        <p:spPr>
          <a:xfrm>
            <a:off x="0" y="3302000"/>
            <a:ext cx="4064000" cy="3556000"/>
          </a:xfrm>
          <a:prstGeom prst="rect">
            <a:avLst/>
          </a:prstGeom>
        </p:spPr>
      </p:pic>
      <p:pic>
        <p:nvPicPr>
          <p:cNvPr id="4" name="Picture 3"/>
          <p:cNvPicPr>
            <a:picLocks noChangeAspect="1"/>
          </p:cNvPicPr>
          <p:nvPr/>
        </p:nvPicPr>
        <p:blipFill>
          <a:blip r:embed="rId5"/>
          <a:stretch>
            <a:fillRect/>
          </a:stretch>
        </p:blipFill>
        <p:spPr>
          <a:xfrm>
            <a:off x="4064000" y="0"/>
            <a:ext cx="5080000" cy="4051300"/>
          </a:xfrm>
          <a:prstGeom prst="rect">
            <a:avLst/>
          </a:prstGeom>
        </p:spPr>
      </p:pic>
      <p:pic>
        <p:nvPicPr>
          <p:cNvPr id="5" name="Picture 4"/>
          <p:cNvPicPr>
            <a:picLocks noChangeAspect="1"/>
          </p:cNvPicPr>
          <p:nvPr/>
        </p:nvPicPr>
        <p:blipFill>
          <a:blip r:embed="rId6"/>
          <a:stretch>
            <a:fillRect/>
          </a:stretch>
        </p:blipFill>
        <p:spPr>
          <a:xfrm>
            <a:off x="4623896" y="3832989"/>
            <a:ext cx="4520103" cy="3017169"/>
          </a:xfrm>
          <a:prstGeom prst="rect">
            <a:avLst/>
          </a:prstGeom>
        </p:spPr>
      </p:pic>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386128"/>
            <a:ext cx="8475828" cy="5107656"/>
          </a:xfrm>
        </p:spPr>
        <p:txBody>
          <a:bodyPr>
            <a:normAutofit/>
          </a:bodyPr>
          <a:lstStyle/>
          <a:p>
            <a:r>
              <a:rPr lang="en-US" i="1" dirty="0" smtClean="0">
                <a:solidFill>
                  <a:srgbClr val="000000"/>
                </a:solidFill>
              </a:rPr>
              <a:t>radical architecture</a:t>
            </a:r>
            <a:r>
              <a:rPr lang="en-US" dirty="0" smtClean="0">
                <a:solidFill>
                  <a:srgbClr val="000000"/>
                </a:solidFill>
              </a:rPr>
              <a:t>: SUPER STUDIO</a:t>
            </a:r>
          </a:p>
          <a:p>
            <a:pPr algn="l"/>
            <a:endParaRPr lang="en-US" sz="1800" dirty="0">
              <a:solidFill>
                <a:schemeClr val="tx1"/>
              </a:solidFill>
            </a:endParaRPr>
          </a:p>
          <a:p>
            <a:pPr marL="285750" indent="-285750" algn="l">
              <a:buFont typeface="Arial"/>
              <a:buChar char="•"/>
            </a:pPr>
            <a:r>
              <a:rPr lang="en-US" sz="1800" dirty="0" smtClean="0">
                <a:solidFill>
                  <a:schemeClr val="tx1"/>
                </a:solidFill>
              </a:rPr>
              <a:t>Immense, entirely aspirational architecture</a:t>
            </a:r>
          </a:p>
          <a:p>
            <a:pPr marL="285750" indent="-285750" algn="l">
              <a:buFont typeface="Arial"/>
              <a:buChar char="•"/>
            </a:pPr>
            <a:endParaRPr lang="en-US" sz="1800" dirty="0" smtClean="0">
              <a:solidFill>
                <a:schemeClr val="tx1"/>
              </a:solidFill>
            </a:endParaRPr>
          </a:p>
          <a:p>
            <a:pPr marL="285750" indent="-285750" algn="l">
              <a:buFont typeface="Arial"/>
              <a:buChar char="•"/>
            </a:pPr>
            <a:r>
              <a:rPr lang="en-US" sz="1800" dirty="0" smtClean="0">
                <a:solidFill>
                  <a:schemeClr val="tx1"/>
                </a:solidFill>
              </a:rPr>
              <a:t>Anti-architectural – used grid systems</a:t>
            </a:r>
          </a:p>
          <a:p>
            <a:pPr marL="285750" indent="-285750" algn="l">
              <a:buFont typeface="Arial"/>
              <a:buChar char="•"/>
            </a:pPr>
            <a:endParaRPr lang="en-US" sz="1800" dirty="0" smtClean="0">
              <a:solidFill>
                <a:schemeClr val="tx1"/>
              </a:solidFill>
            </a:endParaRPr>
          </a:p>
          <a:p>
            <a:pPr marL="285750" indent="-285750" algn="l">
              <a:buFont typeface="Arial"/>
              <a:buChar char="•"/>
            </a:pPr>
            <a:r>
              <a:rPr lang="en-US" sz="1800" dirty="0" err="1">
                <a:solidFill>
                  <a:schemeClr val="tx1"/>
                </a:solidFill>
              </a:rPr>
              <a:t>Natalini</a:t>
            </a:r>
            <a:r>
              <a:rPr lang="en-US" sz="1800" dirty="0">
                <a:solidFill>
                  <a:schemeClr val="tx1"/>
                </a:solidFill>
              </a:rPr>
              <a:t> wrote in 1971 “...if design is merely an inducement to consume, then we must reject design; if architecture is merely the codifying of bourgeois model of ownership and society, then we must reject architecture; if architecture and town planning is merely the formalization of present unjust social divisions, then we must reject town planning and its cities...until all design activities are aimed towards meeting primary needs. Until then, design must disappear. We can live without architecture...</a:t>
            </a:r>
            <a:r>
              <a:rPr lang="en-US" sz="1800" dirty="0" smtClean="0">
                <a:solidFill>
                  <a:schemeClr val="tx1"/>
                </a:solidFill>
              </a:rPr>
              <a:t>”</a:t>
            </a:r>
          </a:p>
          <a:p>
            <a:pPr marL="285750" indent="-285750" algn="l">
              <a:buFont typeface="Arial"/>
              <a:buChar char="•"/>
            </a:pPr>
            <a:endParaRPr lang="en-US" sz="1800" dirty="0">
              <a:solidFill>
                <a:schemeClr val="tx1"/>
              </a:solidFill>
            </a:endParaRPr>
          </a:p>
          <a:p>
            <a:pPr marL="285750" indent="-285750" algn="l">
              <a:buFont typeface="Arial"/>
              <a:buChar char="•"/>
            </a:pPr>
            <a:r>
              <a:rPr lang="en-US" sz="1800" dirty="0">
                <a:solidFill>
                  <a:schemeClr val="tx1"/>
                </a:solidFill>
              </a:rPr>
              <a:t>Adolfo </a:t>
            </a:r>
            <a:r>
              <a:rPr lang="en-US" sz="1800" dirty="0" err="1">
                <a:solidFill>
                  <a:schemeClr val="tx1"/>
                </a:solidFill>
              </a:rPr>
              <a:t>Natalini</a:t>
            </a:r>
            <a:r>
              <a:rPr lang="en-US" sz="1800" dirty="0">
                <a:solidFill>
                  <a:schemeClr val="tx1"/>
                </a:solidFill>
              </a:rPr>
              <a:t> and Cristiano </a:t>
            </a:r>
            <a:r>
              <a:rPr lang="en-US" sz="1800" dirty="0" err="1">
                <a:solidFill>
                  <a:schemeClr val="tx1"/>
                </a:solidFill>
              </a:rPr>
              <a:t>Toraldo</a:t>
            </a:r>
            <a:r>
              <a:rPr lang="en-US" sz="1800" dirty="0">
                <a:solidFill>
                  <a:schemeClr val="tx1"/>
                </a:solidFill>
              </a:rPr>
              <a:t> di </a:t>
            </a:r>
            <a:r>
              <a:rPr lang="en-US" sz="1800" dirty="0" err="1">
                <a:solidFill>
                  <a:schemeClr val="tx1"/>
                </a:solidFill>
              </a:rPr>
              <a:t>Francia</a:t>
            </a:r>
            <a:r>
              <a:rPr lang="en-US" sz="1800" dirty="0">
                <a:solidFill>
                  <a:schemeClr val="tx1"/>
                </a:solidFill>
              </a:rPr>
              <a:t>, 1966, Florence Italy</a:t>
            </a:r>
          </a:p>
          <a:p>
            <a:pPr marL="285750" indent="-285750" algn="l">
              <a:buFont typeface="Arial"/>
              <a:buChar char="•"/>
            </a:pPr>
            <a:endParaRPr lang="en-US" sz="1800" dirty="0">
              <a:solidFill>
                <a:schemeClr val="tx1"/>
              </a:solidFill>
            </a:endParaRPr>
          </a:p>
          <a:p>
            <a:pPr algn="l"/>
            <a:endParaRPr lang="en-US" sz="1800" dirty="0" smtClean="0">
              <a:solidFill>
                <a:srgbClr val="000000"/>
              </a:solidFill>
            </a:endParaRPr>
          </a:p>
          <a:p>
            <a:pPr marL="285750" indent="-285750" algn="l">
              <a:buFont typeface="Arial"/>
              <a:buChar char="•"/>
            </a:pPr>
            <a:endParaRPr lang="en-US" sz="1800" dirty="0" smtClean="0">
              <a:solidFill>
                <a:srgbClr val="000000"/>
              </a:solidFill>
            </a:endParaRPr>
          </a:p>
        </p:txBody>
      </p:sp>
    </p:spTree>
    <p:extLst>
      <p:ext uri="{BB962C8B-B14F-4D97-AF65-F5344CB8AC3E}">
        <p14:creationId xmlns:p14="http://schemas.microsoft.com/office/powerpoint/2010/main" val="380251522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17600" y="0"/>
            <a:ext cx="6895612" cy="6858000"/>
          </a:xfrm>
          <a:prstGeom prst="rect">
            <a:avLst/>
          </a:prstGeom>
        </p:spPr>
      </p:pic>
    </p:spTree>
    <p:extLst>
      <p:ext uri="{BB962C8B-B14F-4D97-AF65-F5344CB8AC3E}">
        <p14:creationId xmlns:p14="http://schemas.microsoft.com/office/powerpoint/2010/main" val="98352952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304800"/>
            <a:ext cx="9144000" cy="6237514"/>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97000" y="0"/>
            <a:ext cx="6350000" cy="6858000"/>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8854" y="850900"/>
            <a:ext cx="7373964" cy="5141167"/>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4481" y="511861"/>
            <a:ext cx="9016891" cy="5876931"/>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48475"/>
          </a:xfrm>
          <a:prstGeom prst="rect">
            <a:avLst/>
          </a:prstGeom>
        </p:spPr>
      </p:pic>
      <p:sp>
        <p:nvSpPr>
          <p:cNvPr id="3" name="TextBox 2"/>
          <p:cNvSpPr txBox="1"/>
          <p:nvPr/>
        </p:nvSpPr>
        <p:spPr>
          <a:xfrm>
            <a:off x="435993" y="5355937"/>
            <a:ext cx="2298225" cy="646331"/>
          </a:xfrm>
          <a:prstGeom prst="rect">
            <a:avLst/>
          </a:prstGeom>
          <a:noFill/>
        </p:spPr>
        <p:txBody>
          <a:bodyPr wrap="none" rtlCol="0">
            <a:spAutoFit/>
          </a:bodyPr>
          <a:lstStyle/>
          <a:p>
            <a:r>
              <a:rPr lang="en-US" dirty="0" smtClean="0">
                <a:solidFill>
                  <a:schemeClr val="bg1"/>
                </a:solidFill>
              </a:rPr>
              <a:t>Buckminster Fuller, </a:t>
            </a:r>
          </a:p>
          <a:p>
            <a:r>
              <a:rPr lang="en-US" dirty="0" smtClean="0">
                <a:solidFill>
                  <a:schemeClr val="bg1"/>
                </a:solidFill>
              </a:rPr>
              <a:t>Domed Midtown 1960</a:t>
            </a:r>
            <a:endParaRPr lang="en-US" dirty="0">
              <a:solidFill>
                <a:schemeClr val="bg1"/>
              </a:solidFill>
            </a:endParaRPr>
          </a:p>
        </p:txBody>
      </p:sp>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663467" y="492550"/>
            <a:ext cx="7980563" cy="5943619"/>
          </a:xfrm>
          <a:prstGeom prst="rect">
            <a:avLst/>
          </a:prstGeom>
        </p:spPr>
      </p:pic>
    </p:spTree>
    <p:extLst>
      <p:ext uri="{BB962C8B-B14F-4D97-AF65-F5344CB8AC3E}">
        <p14:creationId xmlns:p14="http://schemas.microsoft.com/office/powerpoint/2010/main" val="32401192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50900"/>
            <a:ext cx="9144000" cy="5145024"/>
          </a:xfrm>
          <a:prstGeom prst="rect">
            <a:avLst/>
          </a:prstGeom>
        </p:spPr>
      </p:pic>
      <p:sp>
        <p:nvSpPr>
          <p:cNvPr id="3" name="TextBox 2"/>
          <p:cNvSpPr txBox="1"/>
          <p:nvPr/>
        </p:nvSpPr>
        <p:spPr>
          <a:xfrm>
            <a:off x="398080" y="6350878"/>
            <a:ext cx="6794611" cy="369332"/>
          </a:xfrm>
          <a:prstGeom prst="rect">
            <a:avLst/>
          </a:prstGeom>
          <a:noFill/>
        </p:spPr>
        <p:txBody>
          <a:bodyPr wrap="none" rtlCol="0">
            <a:spAutoFit/>
          </a:bodyPr>
          <a:lstStyle/>
          <a:p>
            <a:r>
              <a:rPr lang="en-US" dirty="0" smtClean="0">
                <a:solidFill>
                  <a:srgbClr val="FFFFFF"/>
                </a:solidFill>
              </a:rPr>
              <a:t>Proposal for Google’s </a:t>
            </a:r>
            <a:r>
              <a:rPr lang="en-US" dirty="0">
                <a:solidFill>
                  <a:srgbClr val="FFFFFF"/>
                </a:solidFill>
              </a:rPr>
              <a:t>n</a:t>
            </a:r>
            <a:r>
              <a:rPr lang="en-US" dirty="0" smtClean="0">
                <a:solidFill>
                  <a:srgbClr val="FFFFFF"/>
                </a:solidFill>
              </a:rPr>
              <a:t>ew </a:t>
            </a:r>
            <a:r>
              <a:rPr lang="en-US" dirty="0">
                <a:solidFill>
                  <a:srgbClr val="FFFFFF"/>
                </a:solidFill>
              </a:rPr>
              <a:t>c</a:t>
            </a:r>
            <a:r>
              <a:rPr lang="en-US" dirty="0" smtClean="0">
                <a:solidFill>
                  <a:srgbClr val="FFFFFF"/>
                </a:solidFill>
              </a:rPr>
              <a:t>orporate </a:t>
            </a:r>
            <a:r>
              <a:rPr lang="en-US" dirty="0">
                <a:solidFill>
                  <a:srgbClr val="FFFFFF"/>
                </a:solidFill>
              </a:rPr>
              <a:t>c</a:t>
            </a:r>
            <a:r>
              <a:rPr lang="en-US" dirty="0" smtClean="0">
                <a:solidFill>
                  <a:srgbClr val="FFFFFF"/>
                </a:solidFill>
              </a:rPr>
              <a:t>ampus, Mountain View CA 2016</a:t>
            </a:r>
            <a:endParaRPr lang="en-US" dirty="0">
              <a:solidFill>
                <a:srgbClr val="FFFFFF"/>
              </a:solidFill>
            </a:endParaRPr>
          </a:p>
        </p:txBody>
      </p:sp>
    </p:spTree>
    <p:extLst>
      <p:ext uri="{BB962C8B-B14F-4D97-AF65-F5344CB8AC3E}">
        <p14:creationId xmlns:p14="http://schemas.microsoft.com/office/powerpoint/2010/main" val="31936105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28600"/>
            <a:ext cx="9144000" cy="6376158"/>
          </a:xfrm>
          <a:prstGeom prst="rect">
            <a:avLst/>
          </a:prstGeom>
        </p:spPr>
      </p:pic>
    </p:spTree>
    <p:extLst>
      <p:ext uri="{BB962C8B-B14F-4D97-AF65-F5344CB8AC3E}">
        <p14:creationId xmlns:p14="http://schemas.microsoft.com/office/powerpoint/2010/main" val="247444535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32879"/>
          </a:xfrm>
          <a:prstGeom prst="rect">
            <a:avLst/>
          </a:prstGeom>
        </p:spPr>
      </p:pic>
    </p:spTree>
    <p:extLst>
      <p:ext uri="{BB962C8B-B14F-4D97-AF65-F5344CB8AC3E}">
        <p14:creationId xmlns:p14="http://schemas.microsoft.com/office/powerpoint/2010/main" val="3193610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76300"/>
            <a:ext cx="9144000" cy="5081954"/>
          </a:xfrm>
          <a:prstGeom prst="rect">
            <a:avLst/>
          </a:prstGeom>
        </p:spPr>
      </p:pic>
    </p:spTree>
    <p:extLst>
      <p:ext uri="{BB962C8B-B14F-4D97-AF65-F5344CB8AC3E}">
        <p14:creationId xmlns:p14="http://schemas.microsoft.com/office/powerpoint/2010/main" val="33178826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17882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50900"/>
            <a:ext cx="9144000" cy="5143500"/>
          </a:xfrm>
          <a:prstGeom prst="rect">
            <a:avLst/>
          </a:prstGeom>
        </p:spPr>
      </p:pic>
      <p:sp>
        <p:nvSpPr>
          <p:cNvPr id="3" name="TextBox 2"/>
          <p:cNvSpPr txBox="1"/>
          <p:nvPr/>
        </p:nvSpPr>
        <p:spPr>
          <a:xfrm>
            <a:off x="1061548" y="6275046"/>
            <a:ext cx="6289327" cy="369332"/>
          </a:xfrm>
          <a:prstGeom prst="rect">
            <a:avLst/>
          </a:prstGeom>
          <a:noFill/>
        </p:spPr>
        <p:txBody>
          <a:bodyPr wrap="none" rtlCol="0">
            <a:spAutoFit/>
          </a:bodyPr>
          <a:lstStyle/>
          <a:p>
            <a:r>
              <a:rPr lang="en-US" dirty="0" smtClean="0">
                <a:solidFill>
                  <a:srgbClr val="FFFFFF"/>
                </a:solidFill>
              </a:rPr>
              <a:t>Proposal for Apple corporate campus, Mountain View, CA 2016</a:t>
            </a:r>
            <a:endParaRPr lang="en-US" dirty="0">
              <a:solidFill>
                <a:srgbClr val="FFFFFF"/>
              </a:solidFill>
            </a:endParaRPr>
          </a:p>
        </p:txBody>
      </p:sp>
    </p:spTree>
    <p:extLst>
      <p:ext uri="{BB962C8B-B14F-4D97-AF65-F5344CB8AC3E}">
        <p14:creationId xmlns:p14="http://schemas.microsoft.com/office/powerpoint/2010/main" val="3317882673"/>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65641"/>
            <a:ext cx="9144000" cy="6000750"/>
          </a:xfrm>
          <a:prstGeom prst="rect">
            <a:avLst/>
          </a:prstGeom>
        </p:spPr>
      </p:pic>
      <p:sp>
        <p:nvSpPr>
          <p:cNvPr id="3" name="TextBox 2"/>
          <p:cNvSpPr txBox="1"/>
          <p:nvPr/>
        </p:nvSpPr>
        <p:spPr>
          <a:xfrm>
            <a:off x="460191" y="5300514"/>
            <a:ext cx="3451148" cy="369332"/>
          </a:xfrm>
          <a:prstGeom prst="rect">
            <a:avLst/>
          </a:prstGeom>
          <a:noFill/>
        </p:spPr>
        <p:txBody>
          <a:bodyPr wrap="none" rtlCol="0">
            <a:spAutoFit/>
          </a:bodyPr>
          <a:lstStyle/>
          <a:p>
            <a:r>
              <a:rPr lang="en-US" dirty="0" err="1" smtClean="0">
                <a:hlinkClick r:id="rId4"/>
              </a:rPr>
              <a:t>Superstudio</a:t>
            </a:r>
            <a:r>
              <a:rPr lang="en-US" dirty="0" smtClean="0">
                <a:hlinkClick r:id="rId4"/>
              </a:rPr>
              <a:t>, continuous grid video</a:t>
            </a:r>
            <a:endParaRPr lang="en-US" dirty="0"/>
          </a:p>
        </p:txBody>
      </p:sp>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5435725" cy="4212687"/>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14446" y="3318246"/>
            <a:ext cx="4929553" cy="3539754"/>
          </a:xfrm>
          <a:prstGeom prst="rect">
            <a:avLst/>
          </a:prstGeom>
        </p:spPr>
      </p:pic>
      <p:sp>
        <p:nvSpPr>
          <p:cNvPr id="6" name="TextBox 5"/>
          <p:cNvSpPr txBox="1"/>
          <p:nvPr/>
        </p:nvSpPr>
        <p:spPr>
          <a:xfrm>
            <a:off x="0" y="4707150"/>
            <a:ext cx="2577862" cy="923330"/>
          </a:xfrm>
          <a:prstGeom prst="rect">
            <a:avLst/>
          </a:prstGeom>
          <a:noFill/>
        </p:spPr>
        <p:txBody>
          <a:bodyPr wrap="none" rtlCol="0">
            <a:spAutoFit/>
          </a:bodyPr>
          <a:lstStyle/>
          <a:p>
            <a:r>
              <a:rPr lang="en-US" dirty="0" err="1">
                <a:solidFill>
                  <a:srgbClr val="FFFFFF"/>
                </a:solidFill>
              </a:rPr>
              <a:t>Vannever</a:t>
            </a:r>
            <a:r>
              <a:rPr lang="en-US" dirty="0">
                <a:solidFill>
                  <a:srgbClr val="FFFFFF"/>
                </a:solidFill>
              </a:rPr>
              <a:t> Bush, </a:t>
            </a:r>
            <a:endParaRPr lang="en-US" dirty="0" smtClean="0">
              <a:solidFill>
                <a:srgbClr val="FFFFFF"/>
              </a:solidFill>
            </a:endParaRPr>
          </a:p>
          <a:p>
            <a:r>
              <a:rPr lang="en-US" dirty="0" smtClean="0">
                <a:solidFill>
                  <a:srgbClr val="FFFFFF"/>
                </a:solidFill>
              </a:rPr>
              <a:t>"</a:t>
            </a:r>
            <a:r>
              <a:rPr lang="en-US" dirty="0">
                <a:solidFill>
                  <a:srgbClr val="FFFFFF"/>
                </a:solidFill>
              </a:rPr>
              <a:t>As We May Think," </a:t>
            </a:r>
            <a:endParaRPr lang="en-US" dirty="0" smtClean="0">
              <a:solidFill>
                <a:srgbClr val="FFFFFF"/>
              </a:solidFill>
            </a:endParaRPr>
          </a:p>
          <a:p>
            <a:r>
              <a:rPr lang="en-US" dirty="0" smtClean="0">
                <a:solidFill>
                  <a:srgbClr val="FFFFFF"/>
                </a:solidFill>
              </a:rPr>
              <a:t>Atlantic </a:t>
            </a:r>
            <a:r>
              <a:rPr lang="en-US" dirty="0">
                <a:solidFill>
                  <a:srgbClr val="FFFFFF"/>
                </a:solidFill>
              </a:rPr>
              <a:t>Monthly" (</a:t>
            </a:r>
            <a:r>
              <a:rPr lang="en-US" dirty="0" smtClean="0">
                <a:solidFill>
                  <a:srgbClr val="FFFFFF"/>
                </a:solidFill>
              </a:rPr>
              <a:t>1942)</a:t>
            </a:r>
            <a:endParaRPr lang="en-US" dirty="0">
              <a:solidFill>
                <a:srgbClr val="FFFFFF"/>
              </a:solidFill>
            </a:endParaRPr>
          </a:p>
        </p:txBody>
      </p:sp>
    </p:spTree>
    <p:extLst>
      <p:ext uri="{BB962C8B-B14F-4D97-AF65-F5344CB8AC3E}">
        <p14:creationId xmlns:p14="http://schemas.microsoft.com/office/powerpoint/2010/main" val="153798723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6795" y="1232260"/>
            <a:ext cx="9041057" cy="4379262"/>
          </a:xfrm>
          <a:prstGeom prst="rect">
            <a:avLst/>
          </a:prstGeom>
        </p:spPr>
      </p:pic>
      <p:sp>
        <p:nvSpPr>
          <p:cNvPr id="2" name="TextBox 1"/>
          <p:cNvSpPr txBox="1"/>
          <p:nvPr/>
        </p:nvSpPr>
        <p:spPr>
          <a:xfrm>
            <a:off x="909898" y="5952763"/>
            <a:ext cx="3159000" cy="369332"/>
          </a:xfrm>
          <a:prstGeom prst="rect">
            <a:avLst/>
          </a:prstGeom>
          <a:noFill/>
        </p:spPr>
        <p:txBody>
          <a:bodyPr wrap="none" rtlCol="0">
            <a:spAutoFit/>
          </a:bodyPr>
          <a:lstStyle/>
          <a:p>
            <a:r>
              <a:rPr lang="en-US" dirty="0" smtClean="0">
                <a:solidFill>
                  <a:srgbClr val="FFFFFF"/>
                </a:solidFill>
              </a:rPr>
              <a:t>Living Cites exhibition  ICA 1963</a:t>
            </a:r>
            <a:endParaRPr lang="en-US" dirty="0">
              <a:solidFill>
                <a:srgbClr val="FFFFFF"/>
              </a:solidFill>
            </a:endParaRPr>
          </a:p>
        </p:txBody>
      </p:sp>
    </p:spTree>
    <p:extLst>
      <p:ext uri="{BB962C8B-B14F-4D97-AF65-F5344CB8AC3E}">
        <p14:creationId xmlns:p14="http://schemas.microsoft.com/office/powerpoint/2010/main" val="378138410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243806"/>
            <a:ext cx="9144000" cy="4357688"/>
          </a:xfrm>
          <a:prstGeom prst="rect">
            <a:avLst/>
          </a:prstGeom>
        </p:spPr>
      </p:pic>
      <p:sp>
        <p:nvSpPr>
          <p:cNvPr id="3" name="TextBox 2"/>
          <p:cNvSpPr txBox="1"/>
          <p:nvPr/>
        </p:nvSpPr>
        <p:spPr>
          <a:xfrm>
            <a:off x="0" y="6321831"/>
            <a:ext cx="4296018" cy="369332"/>
          </a:xfrm>
          <a:prstGeom prst="rect">
            <a:avLst/>
          </a:prstGeom>
          <a:noFill/>
        </p:spPr>
        <p:txBody>
          <a:bodyPr wrap="none" rtlCol="0">
            <a:spAutoFit/>
          </a:bodyPr>
          <a:lstStyle/>
          <a:p>
            <a:r>
              <a:rPr lang="en-US" i="1" dirty="0" smtClean="0">
                <a:solidFill>
                  <a:srgbClr val="FFFFFF"/>
                </a:solidFill>
              </a:rPr>
              <a:t>Living Cities, </a:t>
            </a:r>
            <a:r>
              <a:rPr lang="en-US" dirty="0" smtClean="0">
                <a:solidFill>
                  <a:srgbClr val="FFFFFF"/>
                </a:solidFill>
              </a:rPr>
              <a:t>Sketch of Exhibition space plan</a:t>
            </a:r>
            <a:endParaRPr lang="en-US" dirty="0">
              <a:solidFill>
                <a:srgbClr val="FFFFFF"/>
              </a:solidFill>
            </a:endParaRPr>
          </a:p>
        </p:txBody>
      </p:sp>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208729"/>
            <a:ext cx="8930812" cy="4549133"/>
          </a:xfrm>
          <a:prstGeom prst="rect">
            <a:avLst/>
          </a:prstGeom>
        </p:spPr>
      </p:pic>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4425" y="748455"/>
            <a:ext cx="8920975" cy="5352585"/>
          </a:xfrm>
          <a:prstGeom prst="rect">
            <a:avLst/>
          </a:prstGeom>
        </p:spPr>
      </p:pic>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archigramw.g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445" y="0"/>
            <a:ext cx="8635555" cy="6858000"/>
          </a:xfrm>
          <a:prstGeom prst="rect">
            <a:avLst/>
          </a:prstGeom>
        </p:spPr>
      </p:pic>
      <p:sp>
        <p:nvSpPr>
          <p:cNvPr id="2" name="TextBox 1"/>
          <p:cNvSpPr txBox="1"/>
          <p:nvPr/>
        </p:nvSpPr>
        <p:spPr>
          <a:xfrm>
            <a:off x="0" y="6244824"/>
            <a:ext cx="3587641" cy="646331"/>
          </a:xfrm>
          <a:prstGeom prst="rect">
            <a:avLst/>
          </a:prstGeom>
          <a:noFill/>
        </p:spPr>
        <p:txBody>
          <a:bodyPr wrap="none" rtlCol="0">
            <a:spAutoFit/>
          </a:bodyPr>
          <a:lstStyle/>
          <a:p>
            <a:r>
              <a:rPr lang="en-US" b="1" dirty="0">
                <a:solidFill>
                  <a:srgbClr val="FFFFFF"/>
                </a:solidFill>
              </a:rPr>
              <a:t>The Walking City, Ron Herron, 1964</a:t>
            </a:r>
          </a:p>
          <a:p>
            <a:endParaRPr lang="en-US" dirty="0">
              <a:solidFill>
                <a:srgbClr val="FFFFFF"/>
              </a:solidFill>
            </a:endParaRPr>
          </a:p>
        </p:txBody>
      </p:sp>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mta_11_wystawa_archigram_003_bi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21481"/>
            <a:ext cx="9144000" cy="6436519"/>
          </a:xfrm>
          <a:prstGeom prst="rect">
            <a:avLst/>
          </a:prstGeom>
        </p:spPr>
      </p:pic>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398</TotalTime>
  <Words>2036</Words>
  <Application>Microsoft Macintosh PowerPoint</Application>
  <PresentationFormat>On-screen Show (4:3)</PresentationFormat>
  <Paragraphs>139</Paragraphs>
  <Slides>35</Slides>
  <Notes>30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94</cp:revision>
  <dcterms:created xsi:type="dcterms:W3CDTF">2016-09-25T10:04:46Z</dcterms:created>
  <dcterms:modified xsi:type="dcterms:W3CDTF">2016-09-28T17:26:08Z</dcterms:modified>
</cp:coreProperties>
</file>